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90" r:id="rId3"/>
    <p:sldId id="292" r:id="rId4"/>
    <p:sldId id="257" r:id="rId5"/>
    <p:sldId id="258" r:id="rId6"/>
    <p:sldId id="259" r:id="rId7"/>
    <p:sldId id="260" r:id="rId8"/>
    <p:sldId id="289" r:id="rId9"/>
    <p:sldId id="268" r:id="rId10"/>
    <p:sldId id="269" r:id="rId11"/>
    <p:sldId id="270" r:id="rId12"/>
    <p:sldId id="266" r:id="rId13"/>
    <p:sldId id="267" r:id="rId14"/>
    <p:sldId id="262" r:id="rId15"/>
    <p:sldId id="271" r:id="rId16"/>
    <p:sldId id="261" r:id="rId17"/>
    <p:sldId id="263" r:id="rId18"/>
    <p:sldId id="275" r:id="rId19"/>
    <p:sldId id="277" r:id="rId20"/>
    <p:sldId id="276" r:id="rId21"/>
    <p:sldId id="278" r:id="rId22"/>
    <p:sldId id="282" r:id="rId23"/>
    <p:sldId id="279" r:id="rId24"/>
    <p:sldId id="280" r:id="rId25"/>
    <p:sldId id="293" r:id="rId26"/>
    <p:sldId id="294" r:id="rId27"/>
    <p:sldId id="281" r:id="rId28"/>
    <p:sldId id="283" r:id="rId29"/>
    <p:sldId id="285" r:id="rId30"/>
    <p:sldId id="284" r:id="rId31"/>
    <p:sldId id="286" r:id="rId32"/>
    <p:sldId id="287" r:id="rId33"/>
    <p:sldId id="288" r:id="rId34"/>
    <p:sldId id="265" r:id="rId35"/>
    <p:sldId id="264" r:id="rId36"/>
    <p:sldId id="274" r:id="rId37"/>
    <p:sldId id="272" r:id="rId38"/>
    <p:sldId id="273" r:id="rId3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F4F0-9F4A-4C49-81BF-51BA49D3F033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C2-066F-4F8B-B0CE-318677299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F4F0-9F4A-4C49-81BF-51BA49D3F033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C2-066F-4F8B-B0CE-318677299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F4F0-9F4A-4C49-81BF-51BA49D3F033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C2-066F-4F8B-B0CE-318677299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F4F0-9F4A-4C49-81BF-51BA49D3F033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C2-066F-4F8B-B0CE-318677299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F4F0-9F4A-4C49-81BF-51BA49D3F033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C2-066F-4F8B-B0CE-318677299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F4F0-9F4A-4C49-81BF-51BA49D3F033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C2-066F-4F8B-B0CE-318677299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F4F0-9F4A-4C49-81BF-51BA49D3F033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C2-066F-4F8B-B0CE-318677299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F4F0-9F4A-4C49-81BF-51BA49D3F033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C2-066F-4F8B-B0CE-318677299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F4F0-9F4A-4C49-81BF-51BA49D3F033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C2-066F-4F8B-B0CE-318677299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F4F0-9F4A-4C49-81BF-51BA49D3F033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C2-066F-4F8B-B0CE-318677299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F4F0-9F4A-4C49-81BF-51BA49D3F033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C2-066F-4F8B-B0CE-318677299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0F4F0-9F4A-4C49-81BF-51BA49D3F033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E36C2-066F-4F8B-B0CE-318677299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/>
          <p:cNvSpPr/>
          <p:nvPr/>
        </p:nvSpPr>
        <p:spPr>
          <a:xfrm rot="10800000">
            <a:off x="857224" y="2285992"/>
            <a:ext cx="8143932" cy="4357718"/>
          </a:xfrm>
          <a:prstGeom prst="halfFrame">
            <a:avLst>
              <a:gd name="adj1" fmla="val 11942"/>
              <a:gd name="adj2" fmla="val 113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571472" y="428604"/>
            <a:ext cx="8143932" cy="4357718"/>
          </a:xfrm>
          <a:prstGeom prst="halfFrame">
            <a:avLst>
              <a:gd name="adj1" fmla="val 11942"/>
              <a:gd name="adj2" fmla="val 113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1470025"/>
          </a:xfrm>
        </p:spPr>
        <p:txBody>
          <a:bodyPr/>
          <a:lstStyle/>
          <a:p>
            <a:r>
              <a:rPr lang="fa-IR" dirty="0" smtClean="0"/>
              <a:t>بسته آموزش کمک های اولیه بهگر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786058"/>
            <a:ext cx="6400800" cy="1752600"/>
          </a:xfrm>
        </p:spPr>
        <p:txBody>
          <a:bodyPr/>
          <a:lstStyle/>
          <a:p>
            <a:r>
              <a:rPr lang="fa-IR" dirty="0" smtClean="0"/>
              <a:t>شبکه بهداشت و درمان شهرستان پیشوا</a:t>
            </a:r>
          </a:p>
          <a:p>
            <a:r>
              <a:rPr lang="fa-IR" dirty="0" smtClean="0"/>
              <a:t>آبان 1403</a:t>
            </a:r>
            <a:endParaRPr lang="fa-IR" dirty="0"/>
          </a:p>
        </p:txBody>
      </p:sp>
      <p:pic>
        <p:nvPicPr>
          <p:cNvPr id="4" name="Picture 3" descr="3d-white-people-first-aid-70B-TAP-236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3286124"/>
            <a:ext cx="2809876" cy="3571876"/>
          </a:xfrm>
          <a:prstGeom prst="rect">
            <a:avLst/>
          </a:prstGeom>
        </p:spPr>
      </p:pic>
      <p:pic>
        <p:nvPicPr>
          <p:cNvPr id="5" name="Picture 4" descr="Kazemi_Alireza_first_aid_512x5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4000504"/>
            <a:ext cx="2857496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>
                <a:solidFill>
                  <a:srgbClr val="FF0000"/>
                </a:solidFill>
                <a:latin typeface="+mn-lt"/>
                <a:ea typeface="+mn-ea"/>
                <a:cs typeface="B Nazanin" pitchFamily="2" charset="-78"/>
              </a:rPr>
              <a:t>نبض</a:t>
            </a:r>
          </a:p>
        </p:txBody>
      </p:sp>
      <p:pic>
        <p:nvPicPr>
          <p:cNvPr id="4" name="Picture 3" descr="نبض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7554414" cy="36861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>
                <a:solidFill>
                  <a:srgbClr val="FF0000"/>
                </a:solidFill>
                <a:latin typeface="+mn-lt"/>
                <a:ea typeface="+mn-ea"/>
                <a:cs typeface="B Nazanin" pitchFamily="2" charset="-78"/>
              </a:rPr>
              <a:t>تمرین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a-IR" sz="3600" b="1" dirty="0">
                <a:solidFill>
                  <a:schemeClr val="accent1"/>
                </a:solidFill>
                <a:cs typeface="B Nazanin" pitchFamily="2" charset="-78"/>
              </a:rPr>
              <a:t>لطفا نبض رادیال هم گروهی خودتان را بگیرید.</a:t>
            </a:r>
          </a:p>
          <a:p>
            <a:pPr marL="742950" indent="-742950">
              <a:buFont typeface="+mj-lt"/>
              <a:buAutoNum type="arabicPeriod"/>
            </a:pPr>
            <a:r>
              <a:rPr lang="fa-IR" sz="3600" b="1" dirty="0">
                <a:solidFill>
                  <a:schemeClr val="accent1"/>
                </a:solidFill>
                <a:cs typeface="B Nazanin" pitchFamily="2" charset="-78"/>
              </a:rPr>
              <a:t>نبض کاروتید خودتان رابگیرید. </a:t>
            </a:r>
          </a:p>
        </p:txBody>
      </p:sp>
      <p:pic>
        <p:nvPicPr>
          <p:cNvPr id="4" name="Picture 3" descr="imagesZOXCU6Z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00372"/>
            <a:ext cx="5061844" cy="3295661"/>
          </a:xfrm>
          <a:prstGeom prst="rect">
            <a:avLst/>
          </a:prstGeom>
        </p:spPr>
      </p:pic>
      <p:pic>
        <p:nvPicPr>
          <p:cNvPr id="5" name="Picture 4" descr="imagesL96QC8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143248"/>
            <a:ext cx="3840701" cy="27289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ارزیابی تنفس</a:t>
            </a:r>
            <a:endParaRPr lang="fa-IR" dirty="0"/>
          </a:p>
        </p:txBody>
      </p:sp>
      <p:pic>
        <p:nvPicPr>
          <p:cNvPr id="4" name="Content Placeholder 3" descr="ارزیابی تنف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2892" y="1643050"/>
            <a:ext cx="9196892" cy="33091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ارزیابی تنفس</a:t>
            </a:r>
            <a:endParaRPr lang="fa-IR" dirty="0"/>
          </a:p>
        </p:txBody>
      </p:sp>
      <p:pic>
        <p:nvPicPr>
          <p:cNvPr id="5" name="Picture 4" descr="ارزیابی تنفس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8429652" cy="32307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>
                <a:solidFill>
                  <a:srgbClr val="FF0000"/>
                </a:solidFill>
                <a:latin typeface="+mn-lt"/>
                <a:ea typeface="+mn-ea"/>
                <a:cs typeface="B Nazanin" pitchFamily="2" charset="-78"/>
              </a:rPr>
              <a:t>کنترل تنفس</a:t>
            </a:r>
          </a:p>
        </p:txBody>
      </p:sp>
      <p:pic>
        <p:nvPicPr>
          <p:cNvPr id="4" name="Content Placeholder 3" descr="Capture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12203"/>
            <a:ext cx="8229600" cy="350195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>
                <a:solidFill>
                  <a:srgbClr val="FF0000"/>
                </a:solidFill>
                <a:latin typeface="+mn-lt"/>
                <a:ea typeface="+mn-ea"/>
                <a:cs typeface="B Nazanin" pitchFamily="2" charset="-78"/>
              </a:rPr>
              <a:t>تمرین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a-IR" sz="3600" b="1" dirty="0" smtClean="0">
                <a:solidFill>
                  <a:schemeClr val="accent1"/>
                </a:solidFill>
                <a:cs typeface="B Nazanin" pitchFamily="2" charset="-78"/>
              </a:rPr>
              <a:t>تعداد تنفس خود را در یک دقیقه اندازه گیری نمایید.</a:t>
            </a:r>
            <a:endParaRPr lang="fa-IR" sz="3600" b="1" dirty="0">
              <a:solidFill>
                <a:schemeClr val="accent1"/>
              </a:solidFill>
              <a:cs typeface="B Nazanin" pitchFamily="2" charset="-78"/>
            </a:endParaRPr>
          </a:p>
        </p:txBody>
      </p:sp>
      <p:pic>
        <p:nvPicPr>
          <p:cNvPr id="6" name="Picture 5" descr="untitled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071810"/>
            <a:ext cx="4969935" cy="32242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800" b="1" dirty="0">
                <a:solidFill>
                  <a:srgbClr val="FF0000"/>
                </a:solidFill>
                <a:latin typeface="+mn-lt"/>
                <a:ea typeface="+mn-ea"/>
                <a:cs typeface="B Nazanin" pitchFamily="2" charset="-78"/>
              </a:rPr>
              <a:t>خون ریزی</a:t>
            </a:r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476871"/>
            <a:ext cx="6072198" cy="5381129"/>
          </a:xfrm>
        </p:spPr>
      </p:pic>
      <p:pic>
        <p:nvPicPr>
          <p:cNvPr id="5" name="Picture 4" descr="untitled6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42918"/>
            <a:ext cx="192882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apture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4752"/>
            <a:ext cx="3090348" cy="19716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Autofit/>
          </a:bodyPr>
          <a:lstStyle/>
          <a:p>
            <a:r>
              <a:rPr lang="fa-IR" sz="4800" b="1" dirty="0">
                <a:solidFill>
                  <a:srgbClr val="FF0000"/>
                </a:solidFill>
                <a:latin typeface="+mn-lt"/>
                <a:ea typeface="+mn-ea"/>
                <a:cs typeface="B Nazanin" pitchFamily="2" charset="-78"/>
              </a:rPr>
              <a:t>پانسمان</a:t>
            </a:r>
          </a:p>
        </p:txBody>
      </p:sp>
      <p:pic>
        <p:nvPicPr>
          <p:cNvPr id="4" name="Content Placeholder 3" descr="پانسما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9144000" cy="3562210"/>
          </a:xfrm>
        </p:spPr>
      </p:pic>
      <p:pic>
        <p:nvPicPr>
          <p:cNvPr id="5" name="Picture 4" descr="Capture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970211"/>
            <a:ext cx="2928958" cy="288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بریدگ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8035201" cy="442993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کندگ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9091101" cy="515383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2498487"/>
            <a:ext cx="3429024" cy="43595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بهگر کیست؟؟؟</a:t>
            </a:r>
            <a:endParaRPr kumimoji="0" lang="fa-I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6" name="Picture 5" descr="بهگ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9144000" cy="5705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سوراخ شدگ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8885828" cy="553007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تامپو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857232"/>
            <a:ext cx="7842316" cy="548324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تامپون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8946053" cy="872333"/>
          </a:xfrm>
        </p:spPr>
      </p:pic>
      <p:pic>
        <p:nvPicPr>
          <p:cNvPr id="5" name="Picture 4" descr="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5994" y="1500174"/>
            <a:ext cx="4316077" cy="300039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4348" y="1571612"/>
            <a:ext cx="3000396" cy="2928958"/>
          </a:xfr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9600" b="1" dirty="0" smtClean="0">
                <a:solidFill>
                  <a:srgbClr val="FF0000"/>
                </a:solidFill>
                <a:latin typeface="+mn-lt"/>
                <a:ea typeface="+mn-ea"/>
                <a:cs typeface="B Nazanin" pitchFamily="2" charset="-78"/>
              </a:rPr>
              <a:t>125</a:t>
            </a:r>
            <a:endParaRPr lang="fa-IR" sz="9600" b="1" dirty="0">
              <a:solidFill>
                <a:srgbClr val="FF0000"/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2434" y="5153036"/>
            <a:ext cx="8229600" cy="11430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دادن آدرس+ شرح اتفاق افتاده شده</a:t>
            </a:r>
            <a:endParaRPr kumimoji="0" lang="fa-I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قطع عض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7409" cy="515383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عض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8854477" cy="3901296"/>
          </a:xfrm>
        </p:spPr>
      </p:pic>
      <p:pic>
        <p:nvPicPr>
          <p:cNvPr id="5" name="Content Placeholder 3" descr="عضو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524" y="3771095"/>
            <a:ext cx="9165524" cy="308690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5984" y="5214950"/>
            <a:ext cx="38576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571472" y="3500438"/>
            <a:ext cx="2643206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خونریزی بین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074612"/>
            <a:ext cx="6648481" cy="5492844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fa-IR" sz="4800" b="1" dirty="0" smtClean="0">
                <a:solidFill>
                  <a:srgbClr val="FF0000"/>
                </a:solidFill>
                <a:latin typeface="+mn-lt"/>
                <a:ea typeface="+mn-ea"/>
                <a:cs typeface="B Nazanin" pitchFamily="2" charset="-78"/>
              </a:rPr>
              <a:t>خون ریزی از بینی</a:t>
            </a:r>
            <a:endParaRPr lang="fa-IR" sz="4800" b="1" dirty="0">
              <a:solidFill>
                <a:srgbClr val="FF0000"/>
              </a:solidFill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972" y="761162"/>
            <a:ext cx="8243994" cy="1949481"/>
          </a:xfrm>
        </p:spPr>
      </p:pic>
      <p:pic>
        <p:nvPicPr>
          <p:cNvPr id="5" name="Picture 4" descr="untitled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928934"/>
            <a:ext cx="3740229" cy="318612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98645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214686"/>
            <a:ext cx="3420709" cy="2562230"/>
          </a:xfrm>
          <a:prstGeom prst="rect">
            <a:avLst/>
          </a:prstGeom>
        </p:spPr>
      </p:pic>
      <p:pic>
        <p:nvPicPr>
          <p:cNvPr id="6" name="Content Placeholder 5" descr="چشم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785926"/>
            <a:ext cx="3824306" cy="4055615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 smtClean="0">
                <a:solidFill>
                  <a:srgbClr val="FF0000"/>
                </a:solidFill>
                <a:latin typeface="+mn-lt"/>
                <a:ea typeface="+mn-ea"/>
                <a:cs typeface="B Nazanin" pitchFamily="2" charset="-78"/>
              </a:rPr>
              <a:t>سوختگی شیمیایی چشم</a:t>
            </a:r>
            <a:endParaRPr lang="fa-IR" sz="4800" b="1" dirty="0">
              <a:solidFill>
                <a:srgbClr val="FF0000"/>
              </a:solidFill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چشم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47644" cy="2763053"/>
          </a:xfrm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643182"/>
            <a:ext cx="4489830" cy="371951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چشم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801744" cy="2732482"/>
          </a:xfrm>
          <a:prstGeom prst="rect">
            <a:avLst/>
          </a:prstGeom>
        </p:spPr>
      </p:pic>
      <p:pic>
        <p:nvPicPr>
          <p:cNvPr id="5" name="Content Placeholder 4" descr="ایمنی-در-آزمایشگاه-چشم-شو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2214554"/>
            <a:ext cx="4119586" cy="4119586"/>
          </a:xfrm>
        </p:spPr>
      </p:pic>
      <p:pic>
        <p:nvPicPr>
          <p:cNvPr id="7" name="Picture 6" descr="untitled98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357430"/>
            <a:ext cx="4000521" cy="40005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Callout 13"/>
          <p:cNvSpPr/>
          <p:nvPr/>
        </p:nvSpPr>
        <p:spPr>
          <a:xfrm>
            <a:off x="3714744" y="0"/>
            <a:ext cx="4133848" cy="2071702"/>
          </a:xfrm>
          <a:prstGeom prst="cloudCallout">
            <a:avLst>
              <a:gd name="adj1" fmla="val -30338"/>
              <a:gd name="adj2" fmla="val 775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Content Placeholder 3" descr="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498487"/>
            <a:ext cx="3429024" cy="43595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786182" y="428604"/>
            <a:ext cx="4033838" cy="107157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بالابردن آگاهی همکاران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3" name="Cloud Callout 12"/>
          <p:cNvSpPr/>
          <p:nvPr/>
        </p:nvSpPr>
        <p:spPr>
          <a:xfrm flipH="1">
            <a:off x="0" y="571480"/>
            <a:ext cx="3571900" cy="2071702"/>
          </a:xfrm>
          <a:prstGeom prst="cloudCallout">
            <a:avLst>
              <a:gd name="adj1" fmla="val -42826"/>
              <a:gd name="adj2" fmla="val 6034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Cloud Callout 14"/>
          <p:cNvSpPr/>
          <p:nvPr/>
        </p:nvSpPr>
        <p:spPr>
          <a:xfrm flipV="1">
            <a:off x="4857752" y="4500570"/>
            <a:ext cx="3857652" cy="1928826"/>
          </a:xfrm>
          <a:prstGeom prst="cloudCallout">
            <a:avLst>
              <a:gd name="adj1" fmla="val -55232"/>
              <a:gd name="adj2" fmla="val 42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Cloud Callout 11"/>
          <p:cNvSpPr/>
          <p:nvPr/>
        </p:nvSpPr>
        <p:spPr>
          <a:xfrm>
            <a:off x="4857752" y="1928802"/>
            <a:ext cx="3857652" cy="2071702"/>
          </a:xfrm>
          <a:prstGeom prst="cloudCallout">
            <a:avLst>
              <a:gd name="adj1" fmla="val -55232"/>
              <a:gd name="adj2" fmla="val 4258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29190" y="2357430"/>
            <a:ext cx="389096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ارائه کمک های اولیه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1071546"/>
            <a:ext cx="389096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معرفی  موقعیتهای حادثه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ساز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به کارشناس بهداشت</a:t>
            </a: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143504" y="5000636"/>
            <a:ext cx="3428992" cy="121444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همکاری با کارشناس بهداشت کارخانه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14282" y="3929066"/>
            <a:ext cx="2143108" cy="250033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کار بهگر چیست؟</a:t>
            </a:r>
            <a:endParaRPr kumimoji="0" lang="fa-IR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34" y="4357694"/>
            <a:ext cx="8215370" cy="2143132"/>
          </a:xfrm>
        </p:spPr>
        <p:txBody>
          <a:bodyPr>
            <a:normAutofit fontScale="90000"/>
          </a:bodyPr>
          <a:lstStyle/>
          <a:p>
            <a:r>
              <a:rPr lang="fa-IR" sz="4800" b="1" dirty="0" smtClean="0">
                <a:solidFill>
                  <a:srgbClr val="FF0000"/>
                </a:solidFill>
                <a:latin typeface="+mn-lt"/>
                <a:ea typeface="+mn-ea"/>
                <a:cs typeface="B Nazanin" pitchFamily="2" charset="-78"/>
              </a:rPr>
              <a:t>اگر یک چشم آسیب دید ، برای جلوگیری از حرکات چشم و آسیب بیشتر بایک گاز تمیز روی چشم سالم را هم ببندید.</a:t>
            </a:r>
            <a:endParaRPr lang="fa-IR" sz="4800" b="1" dirty="0">
              <a:solidFill>
                <a:srgbClr val="FF0000"/>
              </a:solidFill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7" name="Content Placeholder 6" descr="images505XZXQ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85728"/>
            <a:ext cx="5151211" cy="385843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8265604" cy="452994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سوختگی شیمیایی پوست</a:t>
            </a:r>
            <a:endParaRPr kumimoji="0" lang="fa-I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8768062" cy="452042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سوختگی شیمیایی پوست</a:t>
            </a:r>
            <a:endParaRPr kumimoji="0" lang="fa-I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786058"/>
            <a:ext cx="8643998" cy="24483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سوختگی شیمیایی پوست</a:t>
            </a:r>
            <a:endParaRPr kumimoji="0" lang="fa-I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>
                <a:solidFill>
                  <a:srgbClr val="FF0000"/>
                </a:solidFill>
                <a:latin typeface="+mn-lt"/>
                <a:ea typeface="+mn-ea"/>
                <a:cs typeface="B Nazanin" pitchFamily="2" charset="-78"/>
              </a:rPr>
              <a:t>باز کردن راه هوایی در خفگی ها</a:t>
            </a:r>
          </a:p>
        </p:txBody>
      </p:sp>
      <p:pic>
        <p:nvPicPr>
          <p:cNvPr id="4" name="Content Placeholder 3" descr="خفگ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8220"/>
            <a:ext cx="8229600" cy="4229922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>
                <a:solidFill>
                  <a:srgbClr val="FF0000"/>
                </a:solidFill>
                <a:latin typeface="+mn-lt"/>
                <a:ea typeface="+mn-ea"/>
                <a:cs typeface="B Nazanin" pitchFamily="2" charset="-78"/>
              </a:rPr>
              <a:t>استفاده از روش هایملیخ </a:t>
            </a:r>
          </a:p>
        </p:txBody>
      </p:sp>
      <p:pic>
        <p:nvPicPr>
          <p:cNvPr id="6" name="Content Placeholder 5" descr="هایملیخ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0090"/>
            <a:ext cx="8229600" cy="3326183"/>
          </a:xfrm>
        </p:spPr>
      </p:pic>
      <p:cxnSp>
        <p:nvCxnSpPr>
          <p:cNvPr id="9" name="Straight Connector 8"/>
          <p:cNvCxnSpPr/>
          <p:nvPr/>
        </p:nvCxnSpPr>
        <p:spPr>
          <a:xfrm>
            <a:off x="3643306" y="4643446"/>
            <a:ext cx="35719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14876" y="5143512"/>
            <a:ext cx="35719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titled9889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1245" y="3183677"/>
            <a:ext cx="6102755" cy="3674323"/>
          </a:xfrm>
          <a:prstGeom prst="rect">
            <a:avLst/>
          </a:prstGeom>
        </p:spPr>
      </p:pic>
      <p:pic>
        <p:nvPicPr>
          <p:cNvPr id="12" name="Picture 11" descr="untitled9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3284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>
                <a:solidFill>
                  <a:srgbClr val="FF0000"/>
                </a:solidFill>
                <a:latin typeface="+mn-lt"/>
                <a:ea typeface="+mn-ea"/>
                <a:cs typeface="B Nazanin" pitchFamily="2" charset="-78"/>
              </a:rPr>
              <a:t>تمرین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a-IR" sz="3600" b="1" dirty="0" smtClean="0">
                <a:solidFill>
                  <a:schemeClr val="accent1"/>
                </a:solidFill>
                <a:cs typeface="B Nazanin" pitchFamily="2" charset="-78"/>
              </a:rPr>
              <a:t>روش هایملیخ را به صورت عملی اجرا نمایید.</a:t>
            </a:r>
            <a:endParaRPr lang="fa-IR" sz="3600" b="1" dirty="0">
              <a:solidFill>
                <a:schemeClr val="accent1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" name="Picture 9" descr="1123268089-parsnaz-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973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86380" y="642918"/>
            <a:ext cx="408619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با تشکر</a:t>
            </a:r>
            <a:endParaRPr kumimoji="0" lang="fa-I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9144000" cy="53952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>
                <a:solidFill>
                  <a:srgbClr val="FF0000"/>
                </a:solidFill>
                <a:latin typeface="+mn-lt"/>
                <a:ea typeface="+mn-ea"/>
                <a:cs typeface="B Nazanin" pitchFamily="2" charset="-78"/>
              </a:rPr>
              <a:t>تماس با اورژانس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1"/>
            <a:ext cx="8329642" cy="3471874"/>
          </a:xfrm>
        </p:spPr>
        <p:txBody>
          <a:bodyPr>
            <a:normAutofit/>
          </a:bodyPr>
          <a:lstStyle/>
          <a:p>
            <a:r>
              <a:rPr lang="fa-IR" sz="4800" b="1" dirty="0" smtClean="0">
                <a:cs typeface="B Nazanin" pitchFamily="2" charset="-78"/>
              </a:rPr>
              <a:t>تماس با 115</a:t>
            </a:r>
          </a:p>
          <a:p>
            <a:r>
              <a:rPr lang="fa-IR" sz="4800" b="1" dirty="0" smtClean="0">
                <a:cs typeface="B Nazanin" pitchFamily="2" charset="-78"/>
              </a:rPr>
              <a:t>شرح ماوقع</a:t>
            </a:r>
          </a:p>
          <a:p>
            <a:r>
              <a:rPr lang="fa-IR" sz="4800" b="1" dirty="0" smtClean="0">
                <a:cs typeface="B Nazanin" pitchFamily="2" charset="-78"/>
              </a:rPr>
              <a:t>ذکر آدرس</a:t>
            </a:r>
          </a:p>
          <a:p>
            <a:r>
              <a:rPr lang="fa-IR" sz="4800" b="1" dirty="0" smtClean="0">
                <a:cs typeface="B Nazanin" pitchFamily="2" charset="-78"/>
              </a:rPr>
              <a:t>دریافت راهنمایی</a:t>
            </a:r>
            <a:endParaRPr lang="fa-IR" sz="4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3297238"/>
          </a:xfrm>
        </p:spPr>
        <p:txBody>
          <a:bodyPr>
            <a:normAutofit/>
          </a:bodyPr>
          <a:lstStyle/>
          <a:p>
            <a:r>
              <a:rPr lang="fa-IR" sz="4800" b="1" dirty="0" smtClean="0">
                <a:solidFill>
                  <a:srgbClr val="FF0000"/>
                </a:solidFill>
                <a:latin typeface="+mn-lt"/>
                <a:ea typeface="+mn-ea"/>
                <a:cs typeface="B Nazanin" pitchFamily="2" charset="-78"/>
              </a:rPr>
              <a:t>انتقال فرد مصدوم با وسیله نقلیه کارخانه به نزدیکترین بیمارستان</a:t>
            </a:r>
            <a:endParaRPr lang="fa-IR" sz="4800" b="1" dirty="0">
              <a:solidFill>
                <a:srgbClr val="FF0000"/>
              </a:solidFill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214818"/>
            <a:ext cx="3934890" cy="20431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4586430" cy="3119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800" b="1" dirty="0">
                <a:solidFill>
                  <a:srgbClr val="FF0000"/>
                </a:solidFill>
                <a:latin typeface="+mn-lt"/>
                <a:ea typeface="+mn-ea"/>
                <a:cs typeface="B Nazanin" pitchFamily="2" charset="-78"/>
              </a:rPr>
              <a:t>جعبه کمک های اولیه</a:t>
            </a:r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70494" y="2000240"/>
            <a:ext cx="4973506" cy="4525963"/>
          </a:xfr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728"/>
            <a:ext cx="2928958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خ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6000792" cy="2546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 smtClean="0">
                <a:solidFill>
                  <a:srgbClr val="FF0000"/>
                </a:solidFill>
                <a:latin typeface="+mn-lt"/>
                <a:ea typeface="+mn-ea"/>
                <a:cs typeface="B Nazanin" pitchFamily="2" charset="-78"/>
              </a:rPr>
              <a:t>مهمترین علائم حیاتی</a:t>
            </a:r>
            <a:endParaRPr lang="fa-IR" sz="4800" b="1" dirty="0">
              <a:solidFill>
                <a:srgbClr val="FF0000"/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4800" b="1" dirty="0" smtClean="0">
                <a:solidFill>
                  <a:schemeClr val="tx2"/>
                </a:solidFill>
                <a:cs typeface="B Nazanin" pitchFamily="2" charset="-78"/>
              </a:rPr>
              <a:t>تنفس</a:t>
            </a:r>
          </a:p>
          <a:p>
            <a:r>
              <a:rPr lang="fa-IR" sz="4800" b="1" dirty="0" smtClean="0">
                <a:solidFill>
                  <a:schemeClr val="tx2"/>
                </a:solidFill>
                <a:cs typeface="B Nazanin" pitchFamily="2" charset="-78"/>
              </a:rPr>
              <a:t>ضربان قلب،نبض</a:t>
            </a:r>
          </a:p>
          <a:p>
            <a:r>
              <a:rPr lang="fa-IR" sz="4800" b="1" dirty="0" smtClean="0">
                <a:solidFill>
                  <a:schemeClr val="tx2"/>
                </a:solidFill>
                <a:cs typeface="B Nazanin" pitchFamily="2" charset="-78"/>
              </a:rPr>
              <a:t>دمای بدن</a:t>
            </a:r>
          </a:p>
          <a:p>
            <a:r>
              <a:rPr lang="fa-IR" sz="4800" b="1" dirty="0" smtClean="0">
                <a:solidFill>
                  <a:schemeClr val="tx2"/>
                </a:solidFill>
                <a:cs typeface="B Nazanin" pitchFamily="2" charset="-78"/>
              </a:rPr>
              <a:t>وضعیت مردمک چشم ها</a:t>
            </a:r>
          </a:p>
          <a:p>
            <a:r>
              <a:rPr lang="fa-IR" sz="4800" b="1" dirty="0" smtClean="0">
                <a:solidFill>
                  <a:schemeClr val="tx2"/>
                </a:solidFill>
                <a:cs typeface="B Nazanin" pitchFamily="2" charset="-78"/>
              </a:rPr>
              <a:t>سطح هوشیاری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>
                <a:solidFill>
                  <a:srgbClr val="FF0000"/>
                </a:solidFill>
                <a:latin typeface="+mn-lt"/>
                <a:ea typeface="+mn-ea"/>
                <a:cs typeface="B Nazanin" pitchFamily="2" charset="-78"/>
              </a:rPr>
              <a:t>نبض</a:t>
            </a:r>
          </a:p>
        </p:txBody>
      </p:sp>
      <p:pic>
        <p:nvPicPr>
          <p:cNvPr id="4" name="Content Placeholder 3" descr="نب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390" y="1571612"/>
            <a:ext cx="6786610" cy="2980859"/>
          </a:xfrm>
        </p:spPr>
      </p:pic>
      <p:pic>
        <p:nvPicPr>
          <p:cNvPr id="6" name="Picture 5" descr="نبض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28975"/>
            <a:ext cx="2466975" cy="36290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190</Words>
  <Application>Microsoft Office PowerPoint</Application>
  <PresentationFormat>On-screen Show (4:3)</PresentationFormat>
  <Paragraphs>48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B Nazanin</vt:lpstr>
      <vt:lpstr>Calibri</vt:lpstr>
      <vt:lpstr>Times New Roman</vt:lpstr>
      <vt:lpstr>Office Theme</vt:lpstr>
      <vt:lpstr>بسته آموزش کمک های اولیه بهگر</vt:lpstr>
      <vt:lpstr>PowerPoint Presentation</vt:lpstr>
      <vt:lpstr>PowerPoint Presentation</vt:lpstr>
      <vt:lpstr>PowerPoint Presentation</vt:lpstr>
      <vt:lpstr>تماس با اورژانس</vt:lpstr>
      <vt:lpstr>انتقال فرد مصدوم با وسیله نقلیه کارخانه به نزدیکترین بیمارستان</vt:lpstr>
      <vt:lpstr>جعبه کمک های اولیه</vt:lpstr>
      <vt:lpstr>مهمترین علائم حیاتی</vt:lpstr>
      <vt:lpstr>نبض</vt:lpstr>
      <vt:lpstr>نبض</vt:lpstr>
      <vt:lpstr>تمرین</vt:lpstr>
      <vt:lpstr>ارزیابی تنفس</vt:lpstr>
      <vt:lpstr>ارزیابی تنفس</vt:lpstr>
      <vt:lpstr>کنترل تنفس</vt:lpstr>
      <vt:lpstr>تمرین</vt:lpstr>
      <vt:lpstr>خون ریزی</vt:lpstr>
      <vt:lpstr>پانسمان</vt:lpstr>
      <vt:lpstr>PowerPoint Presentation</vt:lpstr>
      <vt:lpstr>PowerPoint Presentation</vt:lpstr>
      <vt:lpstr>PowerPoint Presentation</vt:lpstr>
      <vt:lpstr>PowerPoint Presentation</vt:lpstr>
      <vt:lpstr>125</vt:lpstr>
      <vt:lpstr>PowerPoint Presentation</vt:lpstr>
      <vt:lpstr>PowerPoint Presentation</vt:lpstr>
      <vt:lpstr>خون ریزی از بینی</vt:lpstr>
      <vt:lpstr>PowerPoint Presentation</vt:lpstr>
      <vt:lpstr>سوختگی شیمیایی چشم</vt:lpstr>
      <vt:lpstr>PowerPoint Presentation</vt:lpstr>
      <vt:lpstr>PowerPoint Presentation</vt:lpstr>
      <vt:lpstr>اگر یک چشم آسیب دید ، برای جلوگیری از حرکات چشم و آسیب بیشتر بایک گاز تمیز روی چشم سالم را هم ببندید.</vt:lpstr>
      <vt:lpstr>PowerPoint Presentation</vt:lpstr>
      <vt:lpstr>PowerPoint Presentation</vt:lpstr>
      <vt:lpstr>PowerPoint Presentation</vt:lpstr>
      <vt:lpstr>باز کردن راه هوایی در خفگی ها</vt:lpstr>
      <vt:lpstr>استفاده از روش هایملیخ </vt:lpstr>
      <vt:lpstr>PowerPoint Presentation</vt:lpstr>
      <vt:lpstr>تمرین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z-ebrahimzad</dc:creator>
  <cp:lastModifiedBy>behdasht herfei</cp:lastModifiedBy>
  <cp:revision>63</cp:revision>
  <dcterms:created xsi:type="dcterms:W3CDTF">2019-07-25T07:12:42Z</dcterms:created>
  <dcterms:modified xsi:type="dcterms:W3CDTF">2024-11-12T10:14:19Z</dcterms:modified>
</cp:coreProperties>
</file>